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1" r:id="rId2"/>
  </p:sldMasterIdLst>
  <p:notesMasterIdLst>
    <p:notesMasterId r:id="rId8"/>
  </p:notesMasterIdLst>
  <p:sldIdLst>
    <p:sldId id="288" r:id="rId3"/>
    <p:sldId id="279" r:id="rId4"/>
    <p:sldId id="263" r:id="rId5"/>
    <p:sldId id="282" r:id="rId6"/>
    <p:sldId id="289" r:id="rId7"/>
  </p:sldIdLst>
  <p:sldSz cx="12192000" cy="6858000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ource Sans Pro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6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27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62E45D4-0A3B-4B57-BAE7-BD42610128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28.03.2024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3BE645C-0D9B-40BB-9F9D-6833A4BE051E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1124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6"/>
          <p:cNvGrpSpPr/>
          <p:nvPr/>
        </p:nvGrpSpPr>
        <p:grpSpPr>
          <a:xfrm>
            <a:off x="0" y="-7937"/>
            <a:ext cx="12192000" cy="6865937"/>
            <a:chOff x="0" y="-8467"/>
            <a:chExt cx="12192000" cy="6866467"/>
          </a:xfrm>
        </p:grpSpPr>
        <p:cxnSp>
          <p:nvCxnSpPr>
            <p:cNvPr id="19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39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9FB2A1-1A73-4CA0-AF3A-29705A845EA8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8E7DF45-5978-4827-863F-1EA74C942756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ource Sans Pr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ource Sans Pr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15E0F7-8F1A-4578-921C-132E4FF340FD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60CA3CE-8822-4971-98F3-12391A4BB5BC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ource Sans Pr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ource Sans Pr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6C00D35-C68C-473D-B665-70E421394184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B2AD52E-10CE-4764-BFFF-3801424642D4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10515600"/>
              <a:gd name="connsiteY0" fmla="*/ 0 h 5915024"/>
              <a:gd name="connsiteX1" fmla="*/ 10515600 w 10515600"/>
              <a:gd name="connsiteY1" fmla="*/ 0 h 5915024"/>
              <a:gd name="connsiteX2" fmla="*/ 10515600 w 10515600"/>
              <a:gd name="connsiteY2" fmla="*/ 5915024 h 5915024"/>
              <a:gd name="connsiteX3" fmla="*/ 0 w 10515600"/>
              <a:gd name="connsiteY3" fmla="*/ 5915024 h 591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15600" h="5915024">
                <a:moveTo>
                  <a:pt x="0" y="0"/>
                </a:moveTo>
                <a:lnTo>
                  <a:pt x="10515600" y="0"/>
                </a:lnTo>
                <a:lnTo>
                  <a:pt x="10515600" y="5915024"/>
                </a:lnTo>
                <a:lnTo>
                  <a:pt x="0" y="5915024"/>
                </a:lnTo>
                <a:close/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10515600"/>
              <a:gd name="connsiteY0" fmla="*/ 0 h 5915024"/>
              <a:gd name="connsiteX1" fmla="*/ 10515600 w 10515600"/>
              <a:gd name="connsiteY1" fmla="*/ 0 h 5915024"/>
              <a:gd name="connsiteX2" fmla="*/ 10515600 w 10515600"/>
              <a:gd name="connsiteY2" fmla="*/ 5915024 h 5915024"/>
              <a:gd name="connsiteX3" fmla="*/ 0 w 10515600"/>
              <a:gd name="connsiteY3" fmla="*/ 5915024 h 591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15600" h="5915024">
                <a:moveTo>
                  <a:pt x="0" y="0"/>
                </a:moveTo>
                <a:lnTo>
                  <a:pt x="10515600" y="0"/>
                </a:lnTo>
                <a:lnTo>
                  <a:pt x="10515600" y="5915024"/>
                </a:lnTo>
                <a:lnTo>
                  <a:pt x="0" y="5915024"/>
                </a:lnTo>
                <a:close/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601827" y="2359495"/>
            <a:ext cx="1884226" cy="3341849"/>
          </a:xfrm>
          <a:custGeom>
            <a:avLst/>
            <a:gdLst>
              <a:gd name="connsiteX0" fmla="*/ 0 w 1884226"/>
              <a:gd name="connsiteY0" fmla="*/ 0 h 3341849"/>
              <a:gd name="connsiteX1" fmla="*/ 1884226 w 1884226"/>
              <a:gd name="connsiteY1" fmla="*/ 0 h 3341849"/>
              <a:gd name="connsiteX2" fmla="*/ 1884226 w 1884226"/>
              <a:gd name="connsiteY2" fmla="*/ 3341849 h 3341849"/>
              <a:gd name="connsiteX3" fmla="*/ 0 w 1884226"/>
              <a:gd name="connsiteY3" fmla="*/ 3341849 h 3341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4226" h="3341849">
                <a:moveTo>
                  <a:pt x="0" y="0"/>
                </a:moveTo>
                <a:lnTo>
                  <a:pt x="1884226" y="0"/>
                </a:lnTo>
                <a:lnTo>
                  <a:pt x="1884226" y="3341849"/>
                </a:lnTo>
                <a:lnTo>
                  <a:pt x="0" y="3341849"/>
                </a:lnTo>
                <a:close/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404126" y="2504190"/>
            <a:ext cx="4226634" cy="2641502"/>
          </a:xfrm>
          <a:custGeom>
            <a:avLst/>
            <a:gdLst>
              <a:gd name="connsiteX0" fmla="*/ 0 w 4226634"/>
              <a:gd name="connsiteY0" fmla="*/ 0 h 2641502"/>
              <a:gd name="connsiteX1" fmla="*/ 4226634 w 4226634"/>
              <a:gd name="connsiteY1" fmla="*/ 0 h 2641502"/>
              <a:gd name="connsiteX2" fmla="*/ 4226634 w 4226634"/>
              <a:gd name="connsiteY2" fmla="*/ 2641502 h 2641502"/>
              <a:gd name="connsiteX3" fmla="*/ 0 w 4226634"/>
              <a:gd name="connsiteY3" fmla="*/ 2641502 h 2641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6634" h="2641502">
                <a:moveTo>
                  <a:pt x="0" y="0"/>
                </a:moveTo>
                <a:lnTo>
                  <a:pt x="4226634" y="0"/>
                </a:lnTo>
                <a:lnTo>
                  <a:pt x="4226634" y="2641502"/>
                </a:lnTo>
                <a:lnTo>
                  <a:pt x="0" y="2641502"/>
                </a:lnTo>
                <a:close/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186714" y="2199928"/>
            <a:ext cx="4713177" cy="2661215"/>
          </a:xfrm>
          <a:custGeom>
            <a:avLst/>
            <a:gdLst>
              <a:gd name="connsiteX0" fmla="*/ 0 w 4713177"/>
              <a:gd name="connsiteY0" fmla="*/ 0 h 2661215"/>
              <a:gd name="connsiteX1" fmla="*/ 4713177 w 4713177"/>
              <a:gd name="connsiteY1" fmla="*/ 0 h 2661215"/>
              <a:gd name="connsiteX2" fmla="*/ 4713177 w 4713177"/>
              <a:gd name="connsiteY2" fmla="*/ 2661215 h 2661215"/>
              <a:gd name="connsiteX3" fmla="*/ 0 w 4713177"/>
              <a:gd name="connsiteY3" fmla="*/ 2661215 h 266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3177" h="2661215">
                <a:moveTo>
                  <a:pt x="0" y="0"/>
                </a:moveTo>
                <a:lnTo>
                  <a:pt x="4713177" y="0"/>
                </a:lnTo>
                <a:lnTo>
                  <a:pt x="4713177" y="2661215"/>
                </a:lnTo>
                <a:lnTo>
                  <a:pt x="0" y="2661215"/>
                </a:lnTo>
                <a:close/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 b="0">
                <a:solidFill>
                  <a:schemeClr val="accent2"/>
                </a:solidFill>
              </a:defRPr>
            </a:lvl1pPr>
          </a:lstStyle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4"/>
          <p:cNvGrpSpPr/>
          <p:nvPr/>
        </p:nvGrpSpPr>
        <p:grpSpPr>
          <a:xfrm>
            <a:off x="271463" y="0"/>
            <a:ext cx="5037137" cy="6858000"/>
            <a:chOff x="203200" y="0"/>
            <a:chExt cx="3778250" cy="6858001"/>
          </a:xfrm>
        </p:grpSpPr>
        <p:sp>
          <p:nvSpPr>
            <p:cNvPr id="12298" name="Freeform 6"/>
            <p:cNvSpPr/>
            <p:nvPr/>
          </p:nvSpPr>
          <p:spPr>
            <a:xfrm>
              <a:off x="641350" y="0"/>
              <a:ext cx="1365250" cy="3971925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2147483646"/>
                </a:cxn>
              </a:cxnLst>
              <a:rect l="0" t="0" r="0" b="0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21" name="Freeform 7"/>
            <p:cNvSpPr/>
            <p:nvPr/>
          </p:nvSpPr>
          <p:spPr bwMode="auto">
            <a:xfrm>
              <a:off x="203200" y="0"/>
              <a:ext cx="1337212" cy="3862389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2" name="Freeform 8"/>
            <p:cNvSpPr/>
            <p:nvPr/>
          </p:nvSpPr>
          <p:spPr bwMode="auto">
            <a:xfrm>
              <a:off x="207963" y="3776664"/>
              <a:ext cx="1936160" cy="3081337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3" name="Freeform 9"/>
            <p:cNvSpPr/>
            <p:nvPr/>
          </p:nvSpPr>
          <p:spPr bwMode="auto">
            <a:xfrm>
              <a:off x="646159" y="3886201"/>
              <a:ext cx="2373165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4" name="Freeform 10"/>
            <p:cNvSpPr/>
            <p:nvPr/>
          </p:nvSpPr>
          <p:spPr bwMode="auto">
            <a:xfrm>
              <a:off x="641396" y="3881439"/>
              <a:ext cx="3340054" cy="2976562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5" name="Freeform 11"/>
            <p:cNvSpPr/>
            <p:nvPr/>
          </p:nvSpPr>
          <p:spPr bwMode="auto">
            <a:xfrm>
              <a:off x="203200" y="3771901"/>
              <a:ext cx="2660136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2291" name="Freeform 12"/>
          <p:cNvSpPr/>
          <p:nvPr/>
        </p:nvSpPr>
        <p:spPr>
          <a:xfrm>
            <a:off x="271463" y="3771900"/>
            <a:ext cx="482600" cy="90488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0" y="0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12292" name="Freeform 13"/>
          <p:cNvSpPr/>
          <p:nvPr/>
        </p:nvSpPr>
        <p:spPr>
          <a:xfrm>
            <a:off x="747713" y="3867150"/>
            <a:ext cx="82550" cy="809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0" y="0"/>
              </a:cxn>
            </a:cxnLst>
            <a:rect l="0" t="0" r="0" b="0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8" name="Date Placeholder 3"/>
          <p:cNvSpPr>
            <a:spLocks noGrp="1"/>
          </p:cNvSpPr>
          <p:nvPr>
            <p:ph type="dt" sz="half" idx="2"/>
          </p:nvPr>
        </p:nvSpPr>
        <p:spPr>
          <a:xfrm>
            <a:off x="976788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33BB3E6-09EC-408E-BCCF-16E1BB99E94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32350" y="6116638"/>
            <a:ext cx="4811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3125" y="6116638"/>
            <a:ext cx="549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33790B-18ED-4FB8-A6CC-8006DE734D44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457201"/>
            <a:ext cx="10272889" cy="19812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2667000"/>
            <a:ext cx="10272889" cy="33328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791700" y="6108700"/>
            <a:ext cx="1144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3E0675D-7AFB-42B4-8AED-7F8FCC3C7D05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0488" y="6108700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12488" y="6108700"/>
            <a:ext cx="5699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3470F4-3D08-4874-99E5-FE876AC2DBDD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DEF8F4A-C240-470B-894C-C2732742FBEB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FF8A614-D8AA-41F0-8A54-576AE60CF9ED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3E026C-2C30-4390-9E2B-98C44A88DF2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DD0051-B6C0-49AF-98D7-BFF357519FB1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2658533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3335337"/>
            <a:ext cx="4896331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2667000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3335337"/>
            <a:ext cx="4896331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Date Placeholder 6"/>
          <p:cNvSpPr>
            <a:spLocks noGrp="1"/>
          </p:cNvSpPr>
          <p:nvPr>
            <p:ph type="dt" sz="half" idx="1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874148-B184-4007-B6D4-93254B1721A0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AC4533A-9BA1-440B-83E4-AF528F7DE396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C08CBC-12F2-4601-8930-34D2E63D6A18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FE5A7-13DB-4E97-8B7F-2120DC28C044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E3466A5-5331-4903-A70A-E81FC8C2429E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99C62FF-4324-495B-BC98-47A93F93916A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699" y="1600200"/>
            <a:ext cx="355004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3404" y="685801"/>
            <a:ext cx="6242616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699" y="2971800"/>
            <a:ext cx="3550045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4628D-5695-4D0F-930A-0EFEB571CD3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2ACAA16-E87F-485D-B15B-622EDABDE767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110" y="1752599"/>
            <a:ext cx="5427572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6661" y="914400"/>
            <a:ext cx="3281828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None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110" y="3124199"/>
            <a:ext cx="5427572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3905533-1D3C-4DF3-9E00-0F6C1CD49A6A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7164DE-DA21-47F5-92F9-45D3D6CD6CDA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698" y="4732865"/>
            <a:ext cx="1002132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634" y="932112"/>
            <a:ext cx="8228087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None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698" y="5299603"/>
            <a:ext cx="1002132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962B23C-2D36-4E21-877E-D46BBAFE28F1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42E9E08-91EF-4829-AA51-9E138AF40EE7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0" y="685800"/>
            <a:ext cx="1002132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343400"/>
            <a:ext cx="1002132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E1E029-1203-44FA-9EFA-EE2238DA223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96EFE-6E28-4D57-9EB7-EC8D7A1CCDC9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92225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6600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322" y="685801"/>
            <a:ext cx="9298820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30980" y="3428999"/>
            <a:ext cx="8841504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8" y="4343400"/>
            <a:ext cx="1002132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0C8149F-90A2-4ED7-989B-FFD6E6BE0A9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25C6137-C03F-4305-B5F3-0298FB181AC0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1" y="3308581"/>
            <a:ext cx="1002131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777381"/>
            <a:ext cx="1002132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70C96E-B6F0-4DA6-AC25-F14B66917874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20F0850-FFC4-47BE-B5A9-F5E334BFE29E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92225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6600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322" y="685801"/>
            <a:ext cx="9298820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700" y="3886200"/>
            <a:ext cx="1002132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775200"/>
            <a:ext cx="1002132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01F6C76-F3A6-449A-9F58-747608159510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3C1A977-5575-40C9-97F2-DFE898550F77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1" y="685802"/>
            <a:ext cx="10021321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699" y="3505200"/>
            <a:ext cx="1002132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343400"/>
            <a:ext cx="1002132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D1FECEE-C053-489A-8FF6-9FDD38BEC0B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8075756-CF08-47CF-A7D4-DC8854419170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02893-53E1-4285-A9A7-82883AE75BA8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B376A90-535C-4036-BD58-E302265FB4C2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5191" y="685800"/>
            <a:ext cx="1770831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699" y="685800"/>
            <a:ext cx="8021831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F7FEF52-D6C3-4843-A021-69283E181AF9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defTabSz="914400"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605B46-F220-45D0-8D0C-38D496048CA4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/>
          <p:nvPr/>
        </p:nvGrpSpPr>
        <p:grpSpPr>
          <a:xfrm>
            <a:off x="0" y="-7937"/>
            <a:ext cx="12192000" cy="686593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Source Sans Pro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CC2B45-9F35-4404-AEC0-670EB434EAA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3/28/2024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Source Sans Pro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DB0E2-9B5E-4C9B-8C90-2162D63D080F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3"/>
          <p:cNvGrpSpPr/>
          <p:nvPr/>
        </p:nvGrpSpPr>
        <p:grpSpPr>
          <a:xfrm>
            <a:off x="0" y="0"/>
            <a:ext cx="2843213" cy="6858000"/>
            <a:chOff x="0" y="0"/>
            <a:chExt cx="2132013" cy="6858001"/>
          </a:xfrm>
        </p:grpSpPr>
        <p:sp>
          <p:nvSpPr>
            <p:cNvPr id="2056" name="Freeform 6"/>
            <p:cNvSpPr/>
            <p:nvPr/>
          </p:nvSpPr>
          <p:spPr>
            <a:xfrm>
              <a:off x="0" y="0"/>
              <a:ext cx="1073150" cy="5291138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0" y="2147483646"/>
                </a:cxn>
              </a:cxnLst>
              <a:rect l="0" t="0" r="0" b="0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287" cy="4624389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4"/>
              <a:ext cx="905897" cy="1195387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1"/>
              <a:ext cx="1488004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1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4"/>
              <a:ext cx="1378487" cy="1500187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>
          <a:xfrm>
            <a:off x="1309688" y="457200"/>
            <a:ext cx="10272712" cy="1981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>
          <a:xfrm>
            <a:off x="1309688" y="2667000"/>
            <a:ext cx="10272712" cy="3357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12338" y="6116638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prstClr val="black"/>
                </a:solidFill>
                <a:effectLst/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8AFEC58-9195-41B8-8451-DA54F19A4E3E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28.03.2024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538" y="6116638"/>
            <a:ext cx="708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prstClr val="black"/>
                </a:solidFill>
                <a:effectLst/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538" y="6116638"/>
            <a:ext cx="5508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defTabSz="457200" eaLnBrk="1" hangingPunct="1">
              <a:defRPr sz="1000">
                <a:solidFill>
                  <a:srgbClr val="000000"/>
                </a:solidFill>
                <a:latin typeface="Corbel" panose="020B0503020204020204" pitchFamily="34" charset="0"/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AF50969-FFBA-4D74-ABF0-C92A25E4F9B1}" type="slidenum">
              <a:rPr kumimoji="0" lang="ru-RU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‹#›</a:t>
            </a:fld>
            <a:endParaRPr kumimoji="0" lang="ru-RU" altLang="ru-RU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673452" y="568411"/>
            <a:ext cx="8159545" cy="1050325"/>
          </a:xfrm>
          <a:prstGeom prst="rect">
            <a:avLst/>
          </a:prstGeom>
          <a:noFill/>
          <a:ln w="9525" cmpd="sng">
            <a:noFill/>
            <a:prstDash val="solid"/>
          </a:ln>
          <a:effectLst>
            <a:glow rad="279400">
              <a:schemeClr val="accent2">
                <a:satMod val="175000"/>
              </a:schemeClr>
            </a:glow>
          </a:effectLst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Autofit/>
          </a:bodyPr>
          <a:lstStyle/>
          <a:p>
            <a:pPr>
              <a:lnSpc>
                <a:spcPct val="150000"/>
              </a:lnSpc>
            </a:pPr>
            <a:r>
              <a:rPr lang="ru-RU" altLang="ru-RU" sz="2000" kern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kern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водородном топливе – будущее транспортной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</a:t>
            </a:r>
            <a:r>
              <a:rPr lang="ru-RU" altLang="ru-RU" sz="2400" b="1" kern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b="1" kern="1200" baseline="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одзаголовок 2"/>
          <p:cNvSpPr txBox="1"/>
          <p:nvPr/>
        </p:nvSpPr>
        <p:spPr>
          <a:xfrm>
            <a:off x="4100513" y="5791200"/>
            <a:ext cx="5305425" cy="1066800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2857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lnSpc>
                <a:spcPct val="150000"/>
              </a:lnSpc>
              <a:spcAft>
                <a:spcPct val="0"/>
              </a:spcAft>
              <a:buClrTx/>
              <a:buSzPct val="60000"/>
              <a:buFont typeface="Wingdings" panose="05000000000000000000" pitchFamily="2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Орехово-Зуево</a:t>
            </a:r>
          </a:p>
          <a:p>
            <a:pPr marL="0" lvl="0" indent="0" algn="ctr" defTabSz="914400" eaLnBrk="1" hangingPunct="1">
              <a:lnSpc>
                <a:spcPct val="150000"/>
              </a:lnSpc>
              <a:spcAft>
                <a:spcPct val="0"/>
              </a:spcAft>
              <a:buClrTx/>
              <a:buSzPct val="60000"/>
              <a:buFont typeface="Wingdings" panose="05000000000000000000" pitchFamily="2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г</a:t>
            </a:r>
            <a:endParaRPr lang="ru-RU" alt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26" name="Rectangle 2"/>
          <p:cNvSpPr/>
          <p:nvPr/>
        </p:nvSpPr>
        <p:spPr>
          <a:xfrm>
            <a:off x="11963400" y="90488"/>
            <a:ext cx="228600" cy="2762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r" eaLnBrk="1" hangingPunct="1">
              <a:buNone/>
            </a:pPr>
            <a:r>
              <a:rPr lang="ru-RU" alt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0727" name="TextBox 8"/>
          <p:cNvSpPr txBox="1"/>
          <p:nvPr/>
        </p:nvSpPr>
        <p:spPr>
          <a:xfrm>
            <a:off x="6318250" y="2620963"/>
            <a:ext cx="5873750" cy="270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857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Полянсков Михаил Александрович</a:t>
            </a:r>
          </a:p>
          <a:p>
            <a:pPr marL="0" lvl="0" indent="0"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МО "Орехово-Зуевский железнодорожный </a:t>
            </a:r>
          </a:p>
          <a:p>
            <a:pPr marL="0" lvl="0" indent="0"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 имени В.И. Бондаренко"</a:t>
            </a:r>
          </a:p>
          <a:p>
            <a:pPr marL="0" lvl="0" indent="0"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курс </a:t>
            </a:r>
          </a:p>
          <a:p>
            <a:pPr marL="0" lvl="0" indent="0"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2"/>
          <p:cNvSpPr/>
          <p:nvPr/>
        </p:nvSpPr>
        <p:spPr>
          <a:xfrm>
            <a:off x="220663" y="0"/>
            <a:ext cx="11785600" cy="24815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3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algn="just" defTabSz="9144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914400">
              <a:lnSpc>
                <a:spcPct val="150000"/>
              </a:lnSpc>
              <a:spcAft>
                <a:spcPts val="800"/>
              </a:spcAft>
              <a:buFont typeface="Wingdings 3" panose="05040102010807070707" pitchFamily="18" charset="2"/>
              <a:buChar char=""/>
            </a:pPr>
            <a:r>
              <a:rPr lang="ru-RU" alt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Использование водорода в качестве </a:t>
            </a:r>
            <a:r>
              <a:rPr lang="ru-RU" altLang="ru-RU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энергоносителя</a:t>
            </a:r>
            <a:r>
              <a:rPr lang="ru-RU" alt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 позволит как существенно сократить потребление </a:t>
            </a:r>
            <a:r>
              <a:rPr lang="ru-RU" altLang="ru-RU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ископаемого углеродного топлива</a:t>
            </a:r>
            <a:r>
              <a:rPr lang="ru-RU" alt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так и значительно продвинуться в решении экологической проблемы загрязнения атмосферы городов вредными для здоровья человека составляющими </a:t>
            </a:r>
            <a:r>
              <a:rPr lang="ru-RU" altLang="ru-RU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выхлопных газов</a:t>
            </a:r>
            <a:r>
              <a:rPr lang="ru-RU" alt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 автомобилей и тепловозов.</a:t>
            </a:r>
            <a:endParaRPr lang="ru-RU" alt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31748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2608263"/>
            <a:ext cx="6002337" cy="36337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/>
          <p:nvPr/>
        </p:nvSpPr>
        <p:spPr>
          <a:xfrm>
            <a:off x="6421438" y="1989138"/>
            <a:ext cx="5770562" cy="458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3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771" name="TextBox 5"/>
          <p:cNvSpPr txBox="1"/>
          <p:nvPr/>
        </p:nvSpPr>
        <p:spPr>
          <a:xfrm>
            <a:off x="2878138" y="438150"/>
            <a:ext cx="9194800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3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 водородомобилей.</a:t>
            </a:r>
            <a:endParaRPr lang="ru-RU" altLang="ru-RU" sz="2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2772" name="TextBox 7"/>
          <p:cNvSpPr txBox="1"/>
          <p:nvPr/>
        </p:nvSpPr>
        <p:spPr>
          <a:xfrm>
            <a:off x="592138" y="1185863"/>
            <a:ext cx="11176000" cy="16525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3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происходит внутри ячеек топливных элементов. То есть топливный элемент </a:t>
            </a:r>
            <a:r>
              <a:rPr lang="ru-RU" alt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нечто вроде реактора. Сама ячейка состоит из пары пористых электродов </a:t>
            </a:r>
            <a:r>
              <a:rPr lang="ru-RU" alt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анода (-) и катода (+), разделенных полимерной мембраной с тонким слоем катализатора.</a:t>
            </a:r>
            <a:endParaRPr lang="ru-RU" alt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32773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38" y="2838450"/>
            <a:ext cx="10753725" cy="3581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738"/>
            <a:ext cx="12192000" cy="66722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2"/>
          <p:cNvSpPr>
            <a:spLocks noGrp="1"/>
          </p:cNvSpPr>
          <p:nvPr>
            <p:ph type="title"/>
          </p:nvPr>
        </p:nvSpPr>
        <p:spPr>
          <a:xfrm>
            <a:off x="1419225" y="0"/>
            <a:ext cx="10272713" cy="1981200"/>
          </a:xfrm>
          <a:ln/>
        </p:spPr>
        <p:txBody>
          <a:bodyPr vert="horz" wrap="square" lIns="91440" tIns="45720" rIns="91440" bIns="45720" anchor="ctr" anchorCtr="0"/>
          <a:lstStyle/>
          <a:p>
            <a:r>
              <a:rPr lang="ru-RU" altLang="ru-RU" dirty="0"/>
              <a:t>Заключение.</a:t>
            </a:r>
          </a:p>
        </p:txBody>
      </p:sp>
      <p:sp>
        <p:nvSpPr>
          <p:cNvPr id="34819" name="TextBox 5"/>
          <p:cNvSpPr txBox="1"/>
          <p:nvPr/>
        </p:nvSpPr>
        <p:spPr>
          <a:xfrm>
            <a:off x="1212850" y="3667125"/>
            <a:ext cx="10683875" cy="1477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58775" algn="just"/>
            <a:r>
              <a:rPr lang="ru-RU" altLang="x-none" dirty="0">
                <a:latin typeface="Source Sans Pro" pitchFamily="34" charset="0"/>
              </a:rPr>
              <a:t> Ограниченная инфраструктура. На данный момент инфраструктура для заправки водородом оставляет желать лучшего, что ограничивает распространение водородных транспортных средств. Недостаточное количество заправочных станций может затруднить путешествия на водородных автомобилях.</a:t>
            </a:r>
          </a:p>
          <a:p>
            <a:pPr indent="358775" algn="just"/>
            <a:endParaRPr lang="ru-RU" altLang="x-none" dirty="0">
              <a:latin typeface="Source Sans Pro" pitchFamily="34" charset="0"/>
            </a:endParaRPr>
          </a:p>
        </p:txBody>
      </p:sp>
      <p:sp>
        <p:nvSpPr>
          <p:cNvPr id="34820" name="TextBox 7"/>
          <p:cNvSpPr txBox="1"/>
          <p:nvPr/>
        </p:nvSpPr>
        <p:spPr>
          <a:xfrm>
            <a:off x="1212850" y="2074863"/>
            <a:ext cx="100965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58775" algn="just"/>
            <a:r>
              <a:rPr lang="ru-RU" altLang="x-none" dirty="0">
                <a:latin typeface="Source Sans Pro" pitchFamily="34" charset="0"/>
              </a:rPr>
              <a:t>Водородные топливные элементы имеют более низкую энергетическую плотность по сравнению с батареями</a:t>
            </a:r>
            <a:r>
              <a:rPr dirty="0">
                <a:latin typeface="Source Sans Pro" pitchFamily="34" charset="0"/>
              </a:rPr>
              <a:t>,</a:t>
            </a:r>
            <a:r>
              <a:rPr lang="ru-RU" altLang="x-none" dirty="0">
                <a:latin typeface="Source Sans Pro" pitchFamily="34" charset="0"/>
              </a:rPr>
              <a:t> что может влиять на дальность поездок на одном заряде, в результате чего</a:t>
            </a:r>
            <a:r>
              <a:rPr dirty="0">
                <a:latin typeface="Source Sans Pro" pitchFamily="34" charset="0"/>
              </a:rPr>
              <a:t>,</a:t>
            </a:r>
            <a:r>
              <a:rPr lang="ru-RU" altLang="x-none" dirty="0">
                <a:latin typeface="Source Sans Pro" pitchFamily="34" charset="0"/>
              </a:rPr>
              <a:t>водородные транспортные средства могут иметь ограниченную дальность перед тем</a:t>
            </a:r>
            <a:r>
              <a:rPr dirty="0">
                <a:latin typeface="Source Sans Pro" pitchFamily="34" charset="0"/>
              </a:rPr>
              <a:t>,</a:t>
            </a:r>
            <a:r>
              <a:rPr lang="ru-RU" altLang="x-none" dirty="0">
                <a:latin typeface="Source Sans Pro" pitchFamily="34" charset="0"/>
              </a:rPr>
              <a:t>как им потребуется зарядка.</a:t>
            </a: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149</Words>
  <Application>Microsoft Office PowerPoint</Application>
  <PresentationFormat>Широкоэкранный</PresentationFormat>
  <Paragraphs>16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6" baseType="lpstr">
      <vt:lpstr>Arial</vt:lpstr>
      <vt:lpstr>Calibri</vt:lpstr>
      <vt:lpstr>Corbel</vt:lpstr>
      <vt:lpstr>Source Sans Pro</vt:lpstr>
      <vt:lpstr>Symbol</vt:lpstr>
      <vt:lpstr>Times New Roman</vt:lpstr>
      <vt:lpstr>Trebuchet MS</vt:lpstr>
      <vt:lpstr>Wingdings</vt:lpstr>
      <vt:lpstr>Wingdings 3</vt:lpstr>
      <vt:lpstr>Аспект</vt:lpstr>
      <vt:lpstr>Параллакс</vt:lpstr>
      <vt:lpstr> Тема: Автомобили на водородном топливе – будущее транспортной инфраструктуры.</vt:lpstr>
      <vt:lpstr>Презентация PowerPoint</vt:lpstr>
      <vt:lpstr>Презентация PowerPoint</vt:lpstr>
      <vt:lpstr>Презентация PowerPoint</vt:lpstr>
      <vt:lpstr>Заключение.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GraphicBulb</dc:creator>
  <cp:lastModifiedBy>Надежда Владимировна Ёркина</cp:lastModifiedBy>
  <cp:revision>101</cp:revision>
  <dcterms:created xsi:type="dcterms:W3CDTF">2018-07-21T02:59:52Z</dcterms:created>
  <dcterms:modified xsi:type="dcterms:W3CDTF">2024-03-28T05:55:08Z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FB60BFAF16F24724958B00E1A016298E_12</vt:lpwstr>
  </property>
  <property fmtid="{D5CDD505-2E9C-101B-9397-08002B2CF9AE}" pid="3" name="KSOProductBuildVer">
    <vt:lpwstr>1049-12.2.0.13538</vt:lpwstr>
  </property>
</Properties>
</file>